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4" r:id="rId3"/>
    <p:sldMasterId id="2147483695" r:id="rId4"/>
    <p:sldMasterId id="2147483696" r:id="rId5"/>
    <p:sldMasterId id="21474836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Shape 30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Shape 32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Shape 53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Shape 53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Shape 56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Shape 5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Shape 6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Shape 29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9" name="Shape 149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30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73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75" lIns="20075" spcFirstLastPara="1" rIns="20075" wrap="square" tIns="200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75" lIns="20075" spcFirstLastPara="1" rIns="20075" wrap="square" tIns="200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" name="Shape 19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Shape 20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7" name="Shape 207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Shape 2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Shape 2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0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hyperlink" Target="https://hacktilldawn.com/2016/09/25/inception-modules-explained-and-implemented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hyperlink" Target="https://hacktilldawn.com/2016/09/25/inception-modules-explained-and-implemented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hyperlink" Target="https://hacktilldawn.com/2016/09/25/inception-modules-explained-and-implemented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hyperlink" Target="https://www.youtube.com/watch?v=VxhSouuSZDY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hyperlink" Target="https://hacktilldawn.com/2016/09/25/inception-modules-explained-and-implemented/" TargetMode="External"/><Relationship Id="rId5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hyperlink" Target="https://l.facebook.com/l.php?u=https%3A%2F%2Fgithub.com%2Fpytorch%2Fvision%2Fblob%2Fmaster%2Ftorchvision%2Fmodels%2Finception.py&amp;h=ATNXBaIaGFAleFTIV9OvygZMW2DKmgm38ujjOUNw_EHm5dDQ83HuM6uk04Nc-yajQ9TGLj0hCJXniSE1VVjT8jiBxQI-CKLxa1OBHfYxcq-OJB3WECmRs6SeJVOsV9UwDMlod4GHkH-M_ZI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hyperlink" Target="https://research.googleblog.com/2016/08/improving-inception-and-image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hyperlink" Target="https://www.youtube.com/watch?v=C6tLw-rPQ2o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0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abs/1603.05027" TargetMode="External"/><Relationship Id="rId6" Type="http://schemas.openxmlformats.org/officeDocument/2006/relationships/hyperlink" Target="http://icml.cc/2016/tutorials/icml2016_tutorial_deep_residual_networks_kaiminghe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xiv.org/abs/1608.06993" TargetMode="External"/><Relationship Id="rId4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jp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hyperlink" Target="https://www.youtube.com/watch?v=VxhSouuSZDY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hyperlink" Target="https://www.youtube.com/watch?v=VxhSouuSZD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hyperlink" Target="https://www.youtube.com/watch?v=VxhSouuSZDY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cs231n.stanford.edu/slides/2017/cs231n_2017_lecture5.pdf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cs231n.stanford.edu/slides/2017/cs231n_2017_lecture5.pdf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8" name="Shape 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9" name="Shape 2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31" name="Shape 2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Advanced CNN</a:t>
            </a:r>
            <a:endParaRPr sz="500"/>
          </a:p>
        </p:txBody>
      </p:sp>
      <p:sp>
        <p:nvSpPr>
          <p:cNvPr id="233" name="Shape 233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899" t="-471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17" name="Shape 317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Shape 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899" t="-471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27" name="Shape 327"/>
          <p:cNvSpPr txBox="1"/>
          <p:nvPr/>
        </p:nvSpPr>
        <p:spPr>
          <a:xfrm>
            <a:off x="5452275" y="3689750"/>
            <a:ext cx="2853600" cy="1278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4719" l="0" r="-1819" t="-253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8" name="Shape 328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3" name="Shape 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335" name="Shape 335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grpSp>
        <p:nvGrpSpPr>
          <p:cNvPr id="341" name="Shape 341"/>
          <p:cNvGrpSpPr/>
          <p:nvPr/>
        </p:nvGrpSpPr>
        <p:grpSpPr>
          <a:xfrm>
            <a:off x="1257300" y="1347788"/>
            <a:ext cx="6002712" cy="3409000"/>
            <a:chOff x="0" y="0"/>
            <a:chExt cx="16007232" cy="9090668"/>
          </a:xfrm>
        </p:grpSpPr>
        <p:pic>
          <p:nvPicPr>
            <p:cNvPr descr="Image" id="342" name="Shape 3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6007232" cy="9090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Shape 343"/>
            <p:cNvSpPr txBox="1"/>
            <p:nvPr/>
          </p:nvSpPr>
          <p:spPr>
            <a:xfrm>
              <a:off x="8609987" y="3849230"/>
              <a:ext cx="832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5x5</a:t>
              </a:r>
              <a:endParaRPr sz="500"/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9048429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5" name="Shape 345"/>
            <p:cNvSpPr txBox="1"/>
            <p:nvPr/>
          </p:nvSpPr>
          <p:spPr>
            <a:xfrm>
              <a:off x="5669886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6" name="Shape 346"/>
            <p:cNvSpPr txBox="1"/>
            <p:nvPr/>
          </p:nvSpPr>
          <p:spPr>
            <a:xfrm>
              <a:off x="12426970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7" name="Shape 347"/>
            <p:cNvSpPr txBox="1"/>
            <p:nvPr/>
          </p:nvSpPr>
          <p:spPr>
            <a:xfrm>
              <a:off x="12426970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48" name="Shape 348"/>
            <p:cNvSpPr txBox="1"/>
            <p:nvPr/>
          </p:nvSpPr>
          <p:spPr>
            <a:xfrm>
              <a:off x="12426970" y="2645519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49" name="Shape 349"/>
            <p:cNvSpPr txBox="1"/>
            <p:nvPr/>
          </p:nvSpPr>
          <p:spPr>
            <a:xfrm>
              <a:off x="9048429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50" name="Shape 350"/>
            <p:cNvSpPr txBox="1"/>
            <p:nvPr/>
          </p:nvSpPr>
          <p:spPr>
            <a:xfrm>
              <a:off x="2215705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</p:grpSp>
      <p:sp>
        <p:nvSpPr>
          <p:cNvPr id="351" name="Shape 351"/>
          <p:cNvSpPr txBox="1"/>
          <p:nvPr/>
        </p:nvSpPr>
        <p:spPr>
          <a:xfrm>
            <a:off x="4302300" y="4833000"/>
            <a:ext cx="77802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https://hacktilldawn.com/2016/09/25/inception-modules-explained-and-implemented/</a:t>
            </a:r>
            <a:r>
              <a:rPr lang="en" sz="1000"/>
              <a:t> </a:t>
            </a:r>
            <a:endParaRPr sz="1000"/>
          </a:p>
        </p:txBody>
      </p:sp>
      <p:pic>
        <p:nvPicPr>
          <p:cNvPr descr="Image" id="352" name="Shape 3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Shape 357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58" name="Shape 358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62" name="Shape 362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363" name="Shape 36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4" name="Shape 364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365" name="Shape 365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6" name="Shape 366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7" name="Shape 367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8" name="Shape 368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69" name="Shape 369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70" name="Shape 370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71" name="Shape 371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pic>
        <p:nvPicPr>
          <p:cNvPr descr="Image" id="372" name="Shape 3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78" name="Shape 378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79" name="Shape 379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83" name="Shape 383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384" name="Shape 38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5" name="Shape 385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386" name="Shape 386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7" name="Shape 387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8" name="Shape 388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9" name="Shape 389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0" name="Shape 390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1" name="Shape 391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2" name="Shape 392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393" name="Shape 393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Shape 399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00" name="Shape 400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01" name="Shape 401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05" name="Shape 405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06" name="Shape 40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7" name="Shape 407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08" name="Shape 408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09" name="Shape 409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10" name="Shape 410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11" name="Shape 411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2" name="Shape 412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3" name="Shape 413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4" name="Shape 414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15" name="Shape 415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Shape 416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Shape 422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3" name="Shape 423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24" name="Shape 424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25" name="Shape 425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29" name="Shape 429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30" name="Shape 4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1" name="Shape 431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32" name="Shape 432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3" name="Shape 433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4" name="Shape 434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5" name="Shape 435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6" name="Shape 436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7" name="Shape 437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8" name="Shape 438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39" name="Shape 439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Shape 449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Shape 450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  <a:endParaRPr sz="500"/>
          </a:p>
        </p:txBody>
      </p:sp>
      <p:sp>
        <p:nvSpPr>
          <p:cNvPr id="451" name="Shape 451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52" name="Shape 452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53" name="Shape 453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57" name="Shape 457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58" name="Shape 45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9" name="Shape 459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60" name="Shape 460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1" name="Shape 461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2" name="Shape 462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3" name="Shape 463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4" name="Shape 464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5" name="Shape 465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6" name="Shape 466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67" name="Shape 467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2772817" y="42438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Shape 469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Shape 470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39" name="Shape 239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Shape 478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9" name="Shape 479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  <a:endParaRPr sz="500"/>
          </a:p>
        </p:txBody>
      </p:sp>
      <p:sp>
        <p:nvSpPr>
          <p:cNvPr id="480" name="Shape 480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81" name="Shape 481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82" name="Shape 482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5" name="Shape 485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86" name="Shape 486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87" name="Shape 48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" name="Shape 488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89" name="Shape 489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0" name="Shape 490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1" name="Shape 491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2" name="Shape 492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3" name="Shape 493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4" name="Shape 494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5" name="Shape 495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96" name="Shape 496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7" name="Shape 497"/>
          <p:cNvSpPr txBox="1"/>
          <p:nvPr/>
        </p:nvSpPr>
        <p:spPr>
          <a:xfrm>
            <a:off x="2123956" y="1247469"/>
            <a:ext cx="1372500" cy="849000"/>
          </a:xfrm>
          <a:prstGeom prst="rect">
            <a:avLst/>
          </a:prstGeom>
          <a:solidFill>
            <a:srgbClr val="FCE6CE"/>
          </a:solidFill>
          <a:ln cap="flat" cmpd="sng" w="254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outputs =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[branch1x1,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branch5x5,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branch3x3dbl,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branch_pool]</a:t>
            </a:r>
            <a:endParaRPr sz="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sp>
        <p:nvSpPr>
          <p:cNvPr id="503" name="Shape 503"/>
          <p:cNvSpPr txBox="1"/>
          <p:nvPr/>
        </p:nvSpPr>
        <p:spPr>
          <a:xfrm>
            <a:off x="8548" y="868538"/>
            <a:ext cx="5150700" cy="4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InceptionA(nn.Module):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in_channels):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(InceptionA,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branch1x1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.branch3x3dbl_2(branch3x3dbl)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.branch3x3dbl_3(branch3x3dbl)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F.avg_pool2d(x,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outputs = [branch1x1, branch5x5, branch3x3dbl, branch_pool]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torch.cat(outputs,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504" name="Shape 5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Shape 505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Shape 506"/>
          <p:cNvSpPr txBox="1"/>
          <p:nvPr/>
        </p:nvSpPr>
        <p:spPr>
          <a:xfrm>
            <a:off x="8550" y="4893000"/>
            <a:ext cx="3000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365899"/>
                </a:solidFill>
                <a:highlight>
                  <a:srgbClr val="F6F7F9"/>
                </a:highlight>
                <a:hlinkClick r:id="rId4"/>
              </a:rPr>
              <a:t>https://github.com/.../torchvision/models/inception.py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sp>
        <p:nvSpPr>
          <p:cNvPr id="512" name="Shape 512"/>
          <p:cNvSpPr txBox="1"/>
          <p:nvPr/>
        </p:nvSpPr>
        <p:spPr>
          <a:xfrm>
            <a:off x="237148" y="1237631"/>
            <a:ext cx="42045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[44800/60000 (75%)]	Loss: 0.064180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[45440/60000 (76%)]	Loss: 0.020339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0.061476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0.039662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0.026798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0.071569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0.003835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0.005564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0.020116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0.128114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0.016599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0.006995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0.111267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0.052126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0.034962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0.029465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0.031482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0.015132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0.010435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0.014344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0.014952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0.153132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0.112024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0.009406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0.0470, Accuracy: 9866/10000 (</a:t>
            </a:r>
            <a:r>
              <a:rPr b="1" i="0" lang="en" sz="16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99%</a:t>
            </a: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</p:txBody>
      </p:sp>
      <p:pic>
        <p:nvPicPr>
          <p:cNvPr descr="Image" id="513" name="Shape 5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full inception v3/v4</a:t>
            </a:r>
            <a:endParaRPr/>
          </a:p>
        </p:txBody>
      </p:sp>
      <p:pic>
        <p:nvPicPr>
          <p:cNvPr descr="Image" id="520" name="Shape 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587996"/>
            <a:ext cx="7620000" cy="2843142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 txBox="1"/>
          <p:nvPr/>
        </p:nvSpPr>
        <p:spPr>
          <a:xfrm>
            <a:off x="3125814" y="4826027"/>
            <a:ext cx="5826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https://research.googleblog.com/2016/08/improving-inception-and-image.html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Shape 5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750" y="827485"/>
            <a:ext cx="4762500" cy="36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>
            <a:off x="0" y="4937231"/>
            <a:ext cx="2517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https://www.youtube.com/watch?v=C6tLw-rPQ2o</a:t>
            </a: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Shape 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0" y="765546"/>
            <a:ext cx="9048649" cy="43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 txBox="1"/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125" y="686375"/>
            <a:ext cx="9100050" cy="4381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stacking layers (TBA) </a:t>
            </a:r>
            <a:endParaRPr/>
          </a:p>
        </p:txBody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Vanishing gradients problem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Back propagation kind of gives up…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Degradation problem</a:t>
            </a:r>
            <a:endParaRPr sz="2200"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with increased network depth accuracy gets saturated and then rapidly degrades</a:t>
            </a:r>
            <a:endParaRPr sz="2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Residual Learning</a:t>
            </a:r>
            <a:endParaRPr/>
          </a:p>
        </p:txBody>
      </p:sp>
      <p:pic>
        <p:nvPicPr>
          <p:cNvPr id="555" name="Shape 5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Shape 5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Residual Learning</a:t>
            </a:r>
            <a:endParaRPr/>
          </a:p>
        </p:txBody>
      </p:sp>
      <p:pic>
        <p:nvPicPr>
          <p:cNvPr id="562" name="Shape 5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Shape 5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697" y="1004825"/>
            <a:ext cx="5025101" cy="36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Shape 5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5" name="Shape 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6" name="Shape 2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48" name="Shape 2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Advanced CNN</a:t>
            </a:r>
            <a:endParaRPr sz="500"/>
          </a:p>
        </p:txBody>
      </p:sp>
      <p:sp>
        <p:nvSpPr>
          <p:cNvPr id="250" name="Shape 250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Shape 5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900" y="2569"/>
            <a:ext cx="9144003" cy="5140931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Shape 5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266"/>
            <a:ext cx="9144000" cy="492806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Shape 576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04800"/>
            <a:ext cx="867718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 txBox="1"/>
          <p:nvPr/>
        </p:nvSpPr>
        <p:spPr>
          <a:xfrm>
            <a:off x="-381000" y="-381000"/>
            <a:ext cx="30000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Many more experiments!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0" y="31390"/>
            <a:ext cx="9143998" cy="511211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Shape 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524" y="516575"/>
            <a:ext cx="3355474" cy="456874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Shape 594"/>
          <p:cNvSpPr txBox="1"/>
          <p:nvPr>
            <p:ph type="title"/>
          </p:nvPr>
        </p:nvSpPr>
        <p:spPr>
          <a:xfrm>
            <a:off x="466550" y="-8875"/>
            <a:ext cx="6348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2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</a:t>
            </a:r>
            <a:r>
              <a:rPr lang="en"/>
              <a:t>ResNet</a:t>
            </a:r>
            <a:endParaRPr/>
          </a:p>
        </p:txBody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495450" y="1366475"/>
            <a:ext cx="6348600" cy="277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Try to implement from </a:t>
            </a:r>
            <a:r>
              <a:rPr lang="en"/>
              <a:t>scratch</a:t>
            </a:r>
            <a:r>
              <a:rPr lang="en"/>
              <a:t> 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Deep Residual Learning for Image Recognition: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https://arxiv.org/abs/1512.03385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 Identity Mappings in Deep Residual Networks: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https://arxiv.org/abs/1603.05027</a:t>
            </a:r>
            <a:r>
              <a:rPr lang="en"/>
              <a:t> 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200" u="sng">
                <a:solidFill>
                  <a:schemeClr val="hlink"/>
                </a:solidFill>
                <a:hlinkClick r:id="rId6"/>
              </a:rPr>
              <a:t>http://icml.cc/2016/tutorials/icml2016_tutorial_deep_residual_networks_kaiminghe.pdf</a:t>
            </a:r>
            <a:r>
              <a:rPr lang="en" sz="2200"/>
              <a:t>  </a:t>
            </a:r>
            <a:endParaRPr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3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DenseNet</a:t>
            </a:r>
            <a:endParaRPr/>
          </a:p>
        </p:txBody>
      </p:sp>
      <p:sp>
        <p:nvSpPr>
          <p:cNvPr id="601" name="Shape 601"/>
          <p:cNvSpPr txBox="1"/>
          <p:nvPr/>
        </p:nvSpPr>
        <p:spPr>
          <a:xfrm>
            <a:off x="6489206" y="4845077"/>
            <a:ext cx="2471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https://arxiv.org/abs/1608.06993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sz="500"/>
          </a:p>
        </p:txBody>
      </p:sp>
      <p:pic>
        <p:nvPicPr>
          <p:cNvPr descr="Image" id="602" name="Shape 6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784" y="1721349"/>
            <a:ext cx="6884062" cy="274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07" name="Shape 6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8" name="Shape 6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Shape 609"/>
          <p:cNvSpPr txBox="1"/>
          <p:nvPr/>
        </p:nvSpPr>
        <p:spPr>
          <a:xfrm>
            <a:off x="4521550" y="2022550"/>
            <a:ext cx="36798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</a:t>
            </a:r>
            <a:endParaRPr/>
          </a:p>
        </p:txBody>
      </p:sp>
      <p:pic>
        <p:nvPicPr>
          <p:cNvPr descr="Shape 969" id="256" name="Shape 2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1" name="Shape 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63" name="Shape 263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8" name="Shape 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70" name="Shape 270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5" name="Shape 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77" name="Shape 277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Shape 284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Shape 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00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/>
          <p:nvPr/>
        </p:nvSpPr>
        <p:spPr>
          <a:xfrm>
            <a:off x="6251200" y="1474525"/>
            <a:ext cx="1706400" cy="31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4152275" y="2578775"/>
            <a:ext cx="1359600" cy="3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Shape 288"/>
          <p:cNvGrpSpPr/>
          <p:nvPr/>
        </p:nvGrpSpPr>
        <p:grpSpPr>
          <a:xfrm>
            <a:off x="6558800" y="1336651"/>
            <a:ext cx="1466850" cy="3423749"/>
            <a:chOff x="6482600" y="1336651"/>
            <a:chExt cx="1466850" cy="3423749"/>
          </a:xfrm>
        </p:grpSpPr>
        <p:pic>
          <p:nvPicPr>
            <p:cNvPr id="289" name="Shape 2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82600" y="1336651"/>
              <a:ext cx="1466850" cy="3111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Shape 29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13425" y="4459199"/>
              <a:ext cx="155451" cy="301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Shape 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13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